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각진펜" panose="020B0600000101010101" charset="-127"/>
      <p:regular r:id="rId10"/>
    </p:embeddedFont>
    <p:embeddedFont>
      <p:font typeface="각진펜 Bold" panose="020B0600000101010101" charset="-127"/>
      <p:regular r:id="rId11"/>
    </p:embeddedFont>
    <p:embeddedFont>
      <p:font typeface="윤고딕 Bold" panose="020B0600000101010101" charset="-12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2463"/>
            <a:ext cx="16021455" cy="9302074"/>
            <a:chOff x="0" y="0"/>
            <a:chExt cx="4219642" cy="2449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449929"/>
            </a:xfrm>
            <a:custGeom>
              <a:avLst/>
              <a:gdLst/>
              <a:ahLst/>
              <a:cxnLst/>
              <a:rect l="l" t="t" r="r" b="b"/>
              <a:pathLst>
                <a:path w="4219642" h="2449929">
                  <a:moveTo>
                    <a:pt x="0" y="0"/>
                  </a:moveTo>
                  <a:lnTo>
                    <a:pt x="4219642" y="0"/>
                  </a:lnTo>
                  <a:lnTo>
                    <a:pt x="4219642" y="2449929"/>
                  </a:lnTo>
                  <a:lnTo>
                    <a:pt x="0" y="244992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48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90997" y="3543682"/>
            <a:ext cx="3753003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543682"/>
            <a:ext cx="4022638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1차 발표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6913" y="5927472"/>
            <a:ext cx="4654174" cy="39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8367" y="2989735"/>
            <a:ext cx="5591266" cy="55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2D게임프로그래밍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539407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35385" y="3375662"/>
            <a:ext cx="4722758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 컨셉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9605" y="3375662"/>
            <a:ext cx="1136015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목차</a:t>
            </a:r>
          </a:p>
        </p:txBody>
      </p:sp>
      <p:sp>
        <p:nvSpPr>
          <p:cNvPr id="11" name="AutoShape 11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519605" y="4819650"/>
            <a:ext cx="1136015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69645" y="6263638"/>
            <a:ext cx="1136015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35385" y="4819650"/>
            <a:ext cx="4722758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예상 게임 진행 흐름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35385" y="6263638"/>
            <a:ext cx="4722758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개발 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69645" y="7707560"/>
            <a:ext cx="1136015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35385" y="7707560"/>
            <a:ext cx="4722758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상세 게임 기획서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 </a:t>
            </a:r>
            <a:r>
              <a:rPr lang="en-US" sz="5395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게임 컨셉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68080" y="5023509"/>
            <a:ext cx="2881151" cy="3238500"/>
            <a:chOff x="0" y="0"/>
            <a:chExt cx="758822" cy="8529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58822" cy="852938"/>
            </a:xfrm>
            <a:custGeom>
              <a:avLst/>
              <a:gdLst/>
              <a:ahLst/>
              <a:cxnLst/>
              <a:rect l="l" t="t" r="r" b="b"/>
              <a:pathLst>
                <a:path w="758822" h="852938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807258"/>
                  </a:lnTo>
                  <a:cubicBezTo>
                    <a:pt x="758822" y="832486"/>
                    <a:pt x="738370" y="852938"/>
                    <a:pt x="713141" y="852938"/>
                  </a:cubicBezTo>
                  <a:lnTo>
                    <a:pt x="45681" y="852938"/>
                  </a:lnTo>
                  <a:cubicBezTo>
                    <a:pt x="33565" y="852938"/>
                    <a:pt x="21946" y="848125"/>
                    <a:pt x="13380" y="839559"/>
                  </a:cubicBezTo>
                  <a:cubicBezTo>
                    <a:pt x="4813" y="830992"/>
                    <a:pt x="0" y="819373"/>
                    <a:pt x="0" y="807258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58822" cy="89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25936" y="5023509"/>
            <a:ext cx="2881151" cy="3238500"/>
            <a:chOff x="0" y="0"/>
            <a:chExt cx="758822" cy="8529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8822" cy="852938"/>
            </a:xfrm>
            <a:custGeom>
              <a:avLst/>
              <a:gdLst/>
              <a:ahLst/>
              <a:cxnLst/>
              <a:rect l="l" t="t" r="r" b="b"/>
              <a:pathLst>
                <a:path w="758822" h="852938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807258"/>
                  </a:lnTo>
                  <a:cubicBezTo>
                    <a:pt x="758822" y="832486"/>
                    <a:pt x="738370" y="852938"/>
                    <a:pt x="713141" y="852938"/>
                  </a:cubicBezTo>
                  <a:lnTo>
                    <a:pt x="45681" y="852938"/>
                  </a:lnTo>
                  <a:cubicBezTo>
                    <a:pt x="33565" y="852938"/>
                    <a:pt x="21946" y="848125"/>
                    <a:pt x="13380" y="839559"/>
                  </a:cubicBezTo>
                  <a:cubicBezTo>
                    <a:pt x="4813" y="830992"/>
                    <a:pt x="0" y="819373"/>
                    <a:pt x="0" y="807258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58822" cy="89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701785" y="5023509"/>
            <a:ext cx="2881151" cy="3238500"/>
            <a:chOff x="0" y="0"/>
            <a:chExt cx="758822" cy="8529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8822" cy="852938"/>
            </a:xfrm>
            <a:custGeom>
              <a:avLst/>
              <a:gdLst/>
              <a:ahLst/>
              <a:cxnLst/>
              <a:rect l="l" t="t" r="r" b="b"/>
              <a:pathLst>
                <a:path w="758822" h="852938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807258"/>
                  </a:lnTo>
                  <a:cubicBezTo>
                    <a:pt x="758822" y="832486"/>
                    <a:pt x="738370" y="852938"/>
                    <a:pt x="713141" y="852938"/>
                  </a:cubicBezTo>
                  <a:lnTo>
                    <a:pt x="45681" y="852938"/>
                  </a:lnTo>
                  <a:cubicBezTo>
                    <a:pt x="33565" y="852938"/>
                    <a:pt x="21946" y="848125"/>
                    <a:pt x="13380" y="839559"/>
                  </a:cubicBezTo>
                  <a:cubicBezTo>
                    <a:pt x="4813" y="830992"/>
                    <a:pt x="0" y="819373"/>
                    <a:pt x="0" y="807258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58822" cy="89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68080" y="4224427"/>
            <a:ext cx="285851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35447" y="4224427"/>
            <a:ext cx="288115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핵심 컨셉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92246" y="4224427"/>
            <a:ext cx="288115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플레이 인원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750087" y="5023509"/>
            <a:ext cx="2881151" cy="3238500"/>
            <a:chOff x="0" y="0"/>
            <a:chExt cx="758822" cy="8529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8822" cy="852938"/>
            </a:xfrm>
            <a:custGeom>
              <a:avLst/>
              <a:gdLst/>
              <a:ahLst/>
              <a:cxnLst/>
              <a:rect l="l" t="t" r="r" b="b"/>
              <a:pathLst>
                <a:path w="758822" h="852938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807258"/>
                  </a:lnTo>
                  <a:cubicBezTo>
                    <a:pt x="758822" y="832486"/>
                    <a:pt x="738370" y="852938"/>
                    <a:pt x="713141" y="852938"/>
                  </a:cubicBezTo>
                  <a:lnTo>
                    <a:pt x="45681" y="852938"/>
                  </a:lnTo>
                  <a:cubicBezTo>
                    <a:pt x="33565" y="852938"/>
                    <a:pt x="21946" y="848125"/>
                    <a:pt x="13380" y="839559"/>
                  </a:cubicBezTo>
                  <a:cubicBezTo>
                    <a:pt x="4813" y="830992"/>
                    <a:pt x="0" y="819373"/>
                    <a:pt x="0" y="807258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58822" cy="891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750087" y="4140354"/>
            <a:ext cx="288115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재미 요소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6762" y="5796939"/>
            <a:ext cx="2881151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아케이드</a:t>
            </a:r>
          </a:p>
          <a:p>
            <a:pPr algn="ctr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액션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1785" y="6425589"/>
            <a:ext cx="28811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 ~ 2인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69137" y="5265761"/>
            <a:ext cx="2862101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끝없는 도전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기록 갱신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순간 판단력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짧고 가벼운 플레이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25936" y="5668034"/>
            <a:ext cx="2881151" cy="191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한국공학대학교</a:t>
            </a:r>
          </a:p>
          <a:p>
            <a:pPr algn="ctr">
              <a:lnSpc>
                <a:spcPts val="1400"/>
              </a:lnSpc>
            </a:pPr>
            <a:endParaRPr lang="en-US" sz="19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게임공학과 학생이</a:t>
            </a:r>
          </a:p>
          <a:p>
            <a:pPr algn="ctr">
              <a:lnSpc>
                <a:spcPts val="1400"/>
              </a:lnSpc>
            </a:pPr>
            <a:endParaRPr lang="en-US" sz="19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끝없는 과제를 처리하며</a:t>
            </a:r>
          </a:p>
          <a:p>
            <a:pPr algn="ctr">
              <a:lnSpc>
                <a:spcPts val="1400"/>
              </a:lnSpc>
            </a:pPr>
            <a:endParaRPr lang="en-US" sz="1999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학점을 갈구하는 게임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90295" y="3031542"/>
            <a:ext cx="5276357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게임명: 무한의 과제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27789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854084" y="2478337"/>
            <a:ext cx="3920542" cy="619125"/>
            <a:chOff x="0" y="0"/>
            <a:chExt cx="1078098" cy="17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492863" y="3345112"/>
            <a:ext cx="3165116" cy="5516541"/>
          </a:xfrm>
          <a:custGeom>
            <a:avLst/>
            <a:gdLst/>
            <a:ahLst/>
            <a:cxnLst/>
            <a:rect l="l" t="t" r="r" b="b"/>
            <a:pathLst>
              <a:path w="3165116" h="5516541">
                <a:moveTo>
                  <a:pt x="0" y="0"/>
                </a:moveTo>
                <a:lnTo>
                  <a:pt x="3165116" y="0"/>
                </a:lnTo>
                <a:lnTo>
                  <a:pt x="3165116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31797" y="3345112"/>
            <a:ext cx="3165116" cy="5516541"/>
          </a:xfrm>
          <a:custGeom>
            <a:avLst/>
            <a:gdLst/>
            <a:ahLst/>
            <a:cxnLst/>
            <a:rect l="l" t="t" r="r" b="b"/>
            <a:pathLst>
              <a:path w="3165116" h="5516541">
                <a:moveTo>
                  <a:pt x="0" y="0"/>
                </a:moveTo>
                <a:lnTo>
                  <a:pt x="3165116" y="0"/>
                </a:lnTo>
                <a:lnTo>
                  <a:pt x="3165116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9" r="-3159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115150" y="2478337"/>
            <a:ext cx="3920542" cy="619125"/>
            <a:chOff x="0" y="0"/>
            <a:chExt cx="1078098" cy="1702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653942" y="3345112"/>
            <a:ext cx="3365090" cy="5516541"/>
          </a:xfrm>
          <a:custGeom>
            <a:avLst/>
            <a:gdLst/>
            <a:ahLst/>
            <a:cxnLst/>
            <a:rect l="l" t="t" r="r" b="b"/>
            <a:pathLst>
              <a:path w="3365090" h="5516541">
                <a:moveTo>
                  <a:pt x="0" y="0"/>
                </a:moveTo>
                <a:lnTo>
                  <a:pt x="3365090" y="0"/>
                </a:lnTo>
                <a:lnTo>
                  <a:pt x="3365090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519605" y="1100481"/>
            <a:ext cx="7221149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5395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예상 게임 진행 흐름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65272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캐릭터 선택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28180" y="2585408"/>
            <a:ext cx="283164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플레이 (오르기&amp;방향전환)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376216" y="2448248"/>
            <a:ext cx="3920542" cy="619125"/>
            <a:chOff x="0" y="0"/>
            <a:chExt cx="1078098" cy="1702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920667" y="2472060"/>
            <a:ext cx="28316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타이머 종료 or 잘못된 이동 등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 종료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79337" y="1243419"/>
            <a:ext cx="2717421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1 , 2인 모드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27789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33273" y="2478337"/>
            <a:ext cx="3920542" cy="619125"/>
            <a:chOff x="0" y="0"/>
            <a:chExt cx="1078098" cy="17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10986" y="3345112"/>
            <a:ext cx="3165116" cy="5516541"/>
          </a:xfrm>
          <a:custGeom>
            <a:avLst/>
            <a:gdLst/>
            <a:ahLst/>
            <a:cxnLst/>
            <a:rect l="l" t="t" r="r" b="b"/>
            <a:pathLst>
              <a:path w="3165116" h="5516541">
                <a:moveTo>
                  <a:pt x="0" y="0"/>
                </a:moveTo>
                <a:lnTo>
                  <a:pt x="3165116" y="0"/>
                </a:lnTo>
                <a:lnTo>
                  <a:pt x="3165116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9" r="-315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017425" y="2478337"/>
            <a:ext cx="3920542" cy="619125"/>
            <a:chOff x="0" y="0"/>
            <a:chExt cx="1078098" cy="1702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361293" y="3375200"/>
            <a:ext cx="3365090" cy="5516541"/>
          </a:xfrm>
          <a:custGeom>
            <a:avLst/>
            <a:gdLst/>
            <a:ahLst/>
            <a:cxnLst/>
            <a:rect l="l" t="t" r="r" b="b"/>
            <a:pathLst>
              <a:path w="3365090" h="5516541">
                <a:moveTo>
                  <a:pt x="0" y="0"/>
                </a:moveTo>
                <a:lnTo>
                  <a:pt x="3365090" y="0"/>
                </a:lnTo>
                <a:lnTo>
                  <a:pt x="3365090" y="5516542"/>
                </a:lnTo>
                <a:lnTo>
                  <a:pt x="0" y="551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083567" y="2478337"/>
            <a:ext cx="3920542" cy="619125"/>
            <a:chOff x="0" y="0"/>
            <a:chExt cx="1078098" cy="1702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277912" y="3345112"/>
            <a:ext cx="3399569" cy="5516541"/>
          </a:xfrm>
          <a:custGeom>
            <a:avLst/>
            <a:gdLst/>
            <a:ahLst/>
            <a:cxnLst/>
            <a:rect l="l" t="t" r="r" b="b"/>
            <a:pathLst>
              <a:path w="3399569" h="5516541">
                <a:moveTo>
                  <a:pt x="0" y="0"/>
                </a:moveTo>
                <a:lnTo>
                  <a:pt x="3399568" y="0"/>
                </a:lnTo>
                <a:lnTo>
                  <a:pt x="3399568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416321" y="3375200"/>
            <a:ext cx="3195530" cy="5516541"/>
          </a:xfrm>
          <a:custGeom>
            <a:avLst/>
            <a:gdLst/>
            <a:ahLst/>
            <a:cxnLst/>
            <a:rect l="l" t="t" r="r" b="b"/>
            <a:pathLst>
              <a:path w="3195530" h="5516541">
                <a:moveTo>
                  <a:pt x="0" y="0"/>
                </a:moveTo>
                <a:lnTo>
                  <a:pt x="3195529" y="0"/>
                </a:lnTo>
                <a:lnTo>
                  <a:pt x="3195529" y="5516542"/>
                </a:lnTo>
                <a:lnTo>
                  <a:pt x="0" y="5516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5158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519605" y="1100481"/>
            <a:ext cx="7221149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5395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예상 게임 진행 흐름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44461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캐릭터 선택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61875" y="2458334"/>
            <a:ext cx="283164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점점 다가오는 F로부터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달아나기 (오르기&amp;방향전환)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28017" y="2502149"/>
            <a:ext cx="283164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따라잡힘 or 잘못된 이동 등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 종료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6033" y="1243419"/>
            <a:ext cx="3223625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데드라인 모드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053815" y="2478337"/>
            <a:ext cx="3920542" cy="619125"/>
            <a:chOff x="0" y="0"/>
            <a:chExt cx="1078098" cy="1702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765003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모드 선택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27789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33273" y="2478337"/>
            <a:ext cx="3920542" cy="619125"/>
            <a:chOff x="0" y="0"/>
            <a:chExt cx="1078098" cy="170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10986" y="3345112"/>
            <a:ext cx="3165116" cy="5516541"/>
          </a:xfrm>
          <a:custGeom>
            <a:avLst/>
            <a:gdLst/>
            <a:ahLst/>
            <a:cxnLst/>
            <a:rect l="l" t="t" r="r" b="b"/>
            <a:pathLst>
              <a:path w="3165116" h="5516541">
                <a:moveTo>
                  <a:pt x="0" y="0"/>
                </a:moveTo>
                <a:lnTo>
                  <a:pt x="3165116" y="0"/>
                </a:lnTo>
                <a:lnTo>
                  <a:pt x="3165116" y="5516541"/>
                </a:lnTo>
                <a:lnTo>
                  <a:pt x="0" y="551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9" r="-315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017425" y="2478337"/>
            <a:ext cx="3920542" cy="619125"/>
            <a:chOff x="0" y="0"/>
            <a:chExt cx="1078098" cy="1702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361293" y="3375200"/>
            <a:ext cx="3365090" cy="5516541"/>
          </a:xfrm>
          <a:custGeom>
            <a:avLst/>
            <a:gdLst/>
            <a:ahLst/>
            <a:cxnLst/>
            <a:rect l="l" t="t" r="r" b="b"/>
            <a:pathLst>
              <a:path w="3365090" h="5516541">
                <a:moveTo>
                  <a:pt x="0" y="0"/>
                </a:moveTo>
                <a:lnTo>
                  <a:pt x="3365090" y="0"/>
                </a:lnTo>
                <a:lnTo>
                  <a:pt x="3365090" y="5516542"/>
                </a:lnTo>
                <a:lnTo>
                  <a:pt x="0" y="551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083567" y="2478337"/>
            <a:ext cx="3920542" cy="619125"/>
            <a:chOff x="0" y="0"/>
            <a:chExt cx="1078098" cy="1702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416321" y="3375200"/>
            <a:ext cx="3195530" cy="5516541"/>
          </a:xfrm>
          <a:custGeom>
            <a:avLst/>
            <a:gdLst/>
            <a:ahLst/>
            <a:cxnLst/>
            <a:rect l="l" t="t" r="r" b="b"/>
            <a:pathLst>
              <a:path w="3195530" h="5516541">
                <a:moveTo>
                  <a:pt x="0" y="0"/>
                </a:moveTo>
                <a:lnTo>
                  <a:pt x="3195529" y="0"/>
                </a:lnTo>
                <a:lnTo>
                  <a:pt x="3195529" y="5516542"/>
                </a:lnTo>
                <a:lnTo>
                  <a:pt x="0" y="5516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5158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053815" y="2478337"/>
            <a:ext cx="3920542" cy="619125"/>
            <a:chOff x="0" y="0"/>
            <a:chExt cx="1078098" cy="1702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8098" cy="170251"/>
            </a:xfrm>
            <a:custGeom>
              <a:avLst/>
              <a:gdLst/>
              <a:ahLst/>
              <a:cxnLst/>
              <a:rect l="l" t="t" r="r" b="b"/>
              <a:pathLst>
                <a:path w="1078098" h="170251">
                  <a:moveTo>
                    <a:pt x="0" y="0"/>
                  </a:moveTo>
                  <a:lnTo>
                    <a:pt x="874898" y="0"/>
                  </a:lnTo>
                  <a:lnTo>
                    <a:pt x="1078098" y="85126"/>
                  </a:lnTo>
                  <a:lnTo>
                    <a:pt x="874898" y="170251"/>
                  </a:lnTo>
                  <a:lnTo>
                    <a:pt x="0" y="170251"/>
                  </a:lnTo>
                  <a:lnTo>
                    <a:pt x="203200" y="85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77800" y="-38100"/>
              <a:ext cx="824098" cy="208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9387965" y="3375200"/>
            <a:ext cx="3197212" cy="5486453"/>
          </a:xfrm>
          <a:custGeom>
            <a:avLst/>
            <a:gdLst/>
            <a:ahLst/>
            <a:cxnLst/>
            <a:rect l="l" t="t" r="r" b="b"/>
            <a:pathLst>
              <a:path w="3197212" h="5486453">
                <a:moveTo>
                  <a:pt x="0" y="0"/>
                </a:moveTo>
                <a:lnTo>
                  <a:pt x="3197213" y="0"/>
                </a:lnTo>
                <a:lnTo>
                  <a:pt x="3197213" y="5486453"/>
                </a:lnTo>
                <a:lnTo>
                  <a:pt x="0" y="5486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071" r="-18032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519605" y="1100481"/>
            <a:ext cx="7221149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 </a:t>
            </a:r>
            <a:r>
              <a:rPr lang="en-US" sz="5395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예상 게임 진행 흐름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44461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캐릭터 선택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61875" y="2458334"/>
            <a:ext cx="283164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교수님이 안보시는 타이밍에 맞춰 졸기 (멈추기)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28017" y="2502149"/>
            <a:ext cx="28316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타이밍 어긋남 or 잘못된 이동 등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게임 종료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31799" y="1243419"/>
            <a:ext cx="3781985" cy="65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수면제 강의 모드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765003" y="2585408"/>
            <a:ext cx="249816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모드 선택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9642" cy="227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 개발 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1797" y="354560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1주차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231797" y="4192575"/>
            <a:ext cx="2681302" cy="1281132"/>
            <a:chOff x="0" y="0"/>
            <a:chExt cx="850561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이미지 등 리소스 확보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55170" y="354560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2주차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055170" y="4192575"/>
            <a:ext cx="2681302" cy="1281132"/>
            <a:chOff x="0" y="0"/>
            <a:chExt cx="850561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캐릭터 모션 구현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75389" y="354560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3주차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875389" y="4200708"/>
            <a:ext cx="2681302" cy="1281132"/>
            <a:chOff x="0" y="0"/>
            <a:chExt cx="850561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맵 구현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695609" y="354560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4주차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695609" y="4192575"/>
            <a:ext cx="2681302" cy="1281132"/>
            <a:chOff x="0" y="0"/>
            <a:chExt cx="850561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UI 설정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615853" y="6367666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5주차</a:t>
            </a:r>
          </a:p>
        </p:txBody>
      </p:sp>
      <p:grpSp>
        <p:nvGrpSpPr>
          <p:cNvPr id="27" name="Group 27"/>
          <p:cNvGrpSpPr/>
          <p:nvPr/>
        </p:nvGrpSpPr>
        <p:grpSpPr>
          <a:xfrm rot="-10800000">
            <a:off x="14249821" y="7014634"/>
            <a:ext cx="2681302" cy="1281132"/>
            <a:chOff x="0" y="0"/>
            <a:chExt cx="850561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971709" y="7482798"/>
            <a:ext cx="160355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화면 분할 구현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95590" y="6371732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6주차</a:t>
            </a:r>
          </a:p>
        </p:txBody>
      </p:sp>
      <p:grpSp>
        <p:nvGrpSpPr>
          <p:cNvPr id="32" name="Group 32"/>
          <p:cNvGrpSpPr/>
          <p:nvPr/>
        </p:nvGrpSpPr>
        <p:grpSpPr>
          <a:xfrm rot="-10800000">
            <a:off x="11029558" y="7018701"/>
            <a:ext cx="2681302" cy="1281132"/>
            <a:chOff x="0" y="0"/>
            <a:chExt cx="850561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1927803" y="7486865"/>
            <a:ext cx="125777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AI 요소 구현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171363" y="6371732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7주차</a:t>
            </a:r>
          </a:p>
        </p:txBody>
      </p:sp>
      <p:grpSp>
        <p:nvGrpSpPr>
          <p:cNvPr id="37" name="Group 37"/>
          <p:cNvGrpSpPr/>
          <p:nvPr/>
        </p:nvGrpSpPr>
        <p:grpSpPr>
          <a:xfrm rot="-10800000">
            <a:off x="7805331" y="7018701"/>
            <a:ext cx="2681302" cy="1281132"/>
            <a:chOff x="0" y="0"/>
            <a:chExt cx="850561" cy="406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8817799" y="7486865"/>
            <a:ext cx="10702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모드 제작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947136" y="6371732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8주차</a:t>
            </a:r>
          </a:p>
        </p:txBody>
      </p:sp>
      <p:grpSp>
        <p:nvGrpSpPr>
          <p:cNvPr id="42" name="Group 42"/>
          <p:cNvGrpSpPr/>
          <p:nvPr/>
        </p:nvGrpSpPr>
        <p:grpSpPr>
          <a:xfrm rot="-10800000">
            <a:off x="4581104" y="7018701"/>
            <a:ext cx="2681302" cy="1281132"/>
            <a:chOff x="0" y="0"/>
            <a:chExt cx="850561" cy="406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235757" y="7486865"/>
            <a:ext cx="173802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애니메이션 추가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22910" y="6371732"/>
            <a:ext cx="2315270" cy="52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9주차</a:t>
            </a:r>
          </a:p>
        </p:txBody>
      </p:sp>
      <p:grpSp>
        <p:nvGrpSpPr>
          <p:cNvPr id="47" name="Group 47"/>
          <p:cNvGrpSpPr/>
          <p:nvPr/>
        </p:nvGrpSpPr>
        <p:grpSpPr>
          <a:xfrm rot="-10800000">
            <a:off x="1356878" y="7018701"/>
            <a:ext cx="2681302" cy="1281132"/>
            <a:chOff x="0" y="0"/>
            <a:chExt cx="850561" cy="4064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50561" cy="406400"/>
            </a:xfrm>
            <a:custGeom>
              <a:avLst/>
              <a:gdLst/>
              <a:ahLst/>
              <a:cxnLst/>
              <a:rect l="l" t="t" r="r" b="b"/>
              <a:pathLst>
                <a:path w="850561" h="406400">
                  <a:moveTo>
                    <a:pt x="6473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47361" y="406400"/>
                  </a:lnTo>
                  <a:lnTo>
                    <a:pt x="850561" y="203200"/>
                  </a:lnTo>
                  <a:lnTo>
                    <a:pt x="647361" y="0"/>
                  </a:lnTo>
                  <a:close/>
                </a:path>
              </a:pathLst>
            </a:custGeom>
            <a:solidFill>
              <a:srgbClr val="5171F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3626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014401" y="7446791"/>
            <a:ext cx="173802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각진펜"/>
                <a:ea typeface="각진펜"/>
                <a:cs typeface="각진펜"/>
                <a:sym typeface="각진펜"/>
              </a:rPr>
              <a:t>테스트 &amp; 디버깅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273" y="922583"/>
            <a:ext cx="16021455" cy="8441833"/>
            <a:chOff x="0" y="0"/>
            <a:chExt cx="4219642" cy="2223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9642" cy="2223364"/>
            </a:xfrm>
            <a:custGeom>
              <a:avLst/>
              <a:gdLst/>
              <a:ahLst/>
              <a:cxnLst/>
              <a:rect l="l" t="t" r="r" b="b"/>
              <a:pathLst>
                <a:path w="4219642" h="2223364">
                  <a:moveTo>
                    <a:pt x="0" y="0"/>
                  </a:moveTo>
                  <a:lnTo>
                    <a:pt x="4219642" y="0"/>
                  </a:lnTo>
                  <a:lnTo>
                    <a:pt x="4219642" y="2223364"/>
                  </a:lnTo>
                  <a:lnTo>
                    <a:pt x="0" y="222336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9642" cy="2261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293104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80572" y="9471322"/>
            <a:ext cx="150245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FFFF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9605" y="9471322"/>
            <a:ext cx="103609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1차 발표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79337" y="9471322"/>
            <a:ext cx="323444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2021180036 장현우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9645" y="1753624"/>
            <a:ext cx="6883254" cy="91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3"/>
              </a:lnSpc>
              <a:spcBef>
                <a:spcPct val="0"/>
              </a:spcBef>
            </a:pPr>
            <a:r>
              <a:rPr lang="en-US" sz="5395" b="1">
                <a:solidFill>
                  <a:srgbClr val="5171FF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 상세 게임 기획서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80572" y="3181656"/>
            <a:ext cx="2792010" cy="1054979"/>
            <a:chOff x="0" y="0"/>
            <a:chExt cx="735344" cy="277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5344" cy="277855"/>
            </a:xfrm>
            <a:custGeom>
              <a:avLst/>
              <a:gdLst/>
              <a:ahLst/>
              <a:cxnLst/>
              <a:rect l="l" t="t" r="r" b="b"/>
              <a:pathLst>
                <a:path w="735344" h="277855">
                  <a:moveTo>
                    <a:pt x="532144" y="0"/>
                  </a:moveTo>
                  <a:cubicBezTo>
                    <a:pt x="644368" y="0"/>
                    <a:pt x="735344" y="62200"/>
                    <a:pt x="735344" y="138927"/>
                  </a:cubicBezTo>
                  <a:cubicBezTo>
                    <a:pt x="735344" y="215655"/>
                    <a:pt x="644368" y="277855"/>
                    <a:pt x="532144" y="277855"/>
                  </a:cubicBezTo>
                  <a:lnTo>
                    <a:pt x="203200" y="277855"/>
                  </a:lnTo>
                  <a:cubicBezTo>
                    <a:pt x="90976" y="277855"/>
                    <a:pt x="0" y="215655"/>
                    <a:pt x="0" y="138927"/>
                  </a:cubicBezTo>
                  <a:cubicBezTo>
                    <a:pt x="0" y="622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35344" cy="315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81558" y="3181656"/>
            <a:ext cx="2792010" cy="1054979"/>
            <a:chOff x="0" y="0"/>
            <a:chExt cx="735344" cy="2778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5344" cy="277855"/>
            </a:xfrm>
            <a:custGeom>
              <a:avLst/>
              <a:gdLst/>
              <a:ahLst/>
              <a:cxnLst/>
              <a:rect l="l" t="t" r="r" b="b"/>
              <a:pathLst>
                <a:path w="735344" h="277855">
                  <a:moveTo>
                    <a:pt x="532144" y="0"/>
                  </a:moveTo>
                  <a:cubicBezTo>
                    <a:pt x="644368" y="0"/>
                    <a:pt x="735344" y="62200"/>
                    <a:pt x="735344" y="138927"/>
                  </a:cubicBezTo>
                  <a:cubicBezTo>
                    <a:pt x="735344" y="215655"/>
                    <a:pt x="644368" y="277855"/>
                    <a:pt x="532144" y="277855"/>
                  </a:cubicBezTo>
                  <a:lnTo>
                    <a:pt x="203200" y="277855"/>
                  </a:lnTo>
                  <a:cubicBezTo>
                    <a:pt x="90976" y="277855"/>
                    <a:pt x="0" y="215655"/>
                    <a:pt x="0" y="138927"/>
                  </a:cubicBezTo>
                  <a:cubicBezTo>
                    <a:pt x="0" y="622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35344" cy="315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67729" y="3181656"/>
            <a:ext cx="2792010" cy="1054979"/>
            <a:chOff x="0" y="0"/>
            <a:chExt cx="735344" cy="2778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35344" cy="277855"/>
            </a:xfrm>
            <a:custGeom>
              <a:avLst/>
              <a:gdLst/>
              <a:ahLst/>
              <a:cxnLst/>
              <a:rect l="l" t="t" r="r" b="b"/>
              <a:pathLst>
                <a:path w="735344" h="277855">
                  <a:moveTo>
                    <a:pt x="532144" y="0"/>
                  </a:moveTo>
                  <a:cubicBezTo>
                    <a:pt x="644368" y="0"/>
                    <a:pt x="735344" y="62200"/>
                    <a:pt x="735344" y="138927"/>
                  </a:cubicBezTo>
                  <a:cubicBezTo>
                    <a:pt x="735344" y="215655"/>
                    <a:pt x="644368" y="277855"/>
                    <a:pt x="532144" y="277855"/>
                  </a:cubicBezTo>
                  <a:lnTo>
                    <a:pt x="203200" y="277855"/>
                  </a:lnTo>
                  <a:cubicBezTo>
                    <a:pt x="90976" y="277855"/>
                    <a:pt x="0" y="215655"/>
                    <a:pt x="0" y="138927"/>
                  </a:cubicBezTo>
                  <a:cubicBezTo>
                    <a:pt x="0" y="622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35344" cy="315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651822" y="4907776"/>
            <a:ext cx="24495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2114577" y="7012460"/>
            <a:ext cx="1524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5695630" y="3201561"/>
            <a:ext cx="2792010" cy="1054979"/>
            <a:chOff x="0" y="0"/>
            <a:chExt cx="735344" cy="2778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5344" cy="277855"/>
            </a:xfrm>
            <a:custGeom>
              <a:avLst/>
              <a:gdLst/>
              <a:ahLst/>
              <a:cxnLst/>
              <a:rect l="l" t="t" r="r" b="b"/>
              <a:pathLst>
                <a:path w="735344" h="277855">
                  <a:moveTo>
                    <a:pt x="532144" y="0"/>
                  </a:moveTo>
                  <a:cubicBezTo>
                    <a:pt x="644368" y="0"/>
                    <a:pt x="735344" y="62200"/>
                    <a:pt x="735344" y="138927"/>
                  </a:cubicBezTo>
                  <a:cubicBezTo>
                    <a:pt x="735344" y="215655"/>
                    <a:pt x="644368" y="277855"/>
                    <a:pt x="532144" y="277855"/>
                  </a:cubicBezTo>
                  <a:lnTo>
                    <a:pt x="203200" y="277855"/>
                  </a:lnTo>
                  <a:cubicBezTo>
                    <a:pt x="90976" y="277855"/>
                    <a:pt x="0" y="215655"/>
                    <a:pt x="0" y="138927"/>
                  </a:cubicBezTo>
                  <a:cubicBezTo>
                    <a:pt x="0" y="622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35344" cy="315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23159" y="4465234"/>
            <a:ext cx="2881151" cy="4665169"/>
            <a:chOff x="0" y="0"/>
            <a:chExt cx="758822" cy="12286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58822" cy="1228687"/>
            </a:xfrm>
            <a:custGeom>
              <a:avLst/>
              <a:gdLst/>
              <a:ahLst/>
              <a:cxnLst/>
              <a:rect l="l" t="t" r="r" b="b"/>
              <a:pathLst>
                <a:path w="758822" h="1228687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1183006"/>
                  </a:lnTo>
                  <a:cubicBezTo>
                    <a:pt x="758822" y="1208235"/>
                    <a:pt x="738370" y="1228687"/>
                    <a:pt x="713141" y="1228687"/>
                  </a:cubicBezTo>
                  <a:lnTo>
                    <a:pt x="45681" y="1228687"/>
                  </a:lnTo>
                  <a:cubicBezTo>
                    <a:pt x="20452" y="1228687"/>
                    <a:pt x="0" y="1208235"/>
                    <a:pt x="0" y="1183006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758822" cy="1266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6001" y="4465234"/>
            <a:ext cx="2881151" cy="4665169"/>
            <a:chOff x="0" y="0"/>
            <a:chExt cx="758822" cy="122868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8822" cy="1228687"/>
            </a:xfrm>
            <a:custGeom>
              <a:avLst/>
              <a:gdLst/>
              <a:ahLst/>
              <a:cxnLst/>
              <a:rect l="l" t="t" r="r" b="b"/>
              <a:pathLst>
                <a:path w="758822" h="1228687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1183006"/>
                  </a:lnTo>
                  <a:cubicBezTo>
                    <a:pt x="758822" y="1208235"/>
                    <a:pt x="738370" y="1228687"/>
                    <a:pt x="713141" y="1228687"/>
                  </a:cubicBezTo>
                  <a:lnTo>
                    <a:pt x="45681" y="1228687"/>
                  </a:lnTo>
                  <a:cubicBezTo>
                    <a:pt x="20452" y="1228687"/>
                    <a:pt x="0" y="1208235"/>
                    <a:pt x="0" y="1183006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758822" cy="1266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752297" y="4465234"/>
            <a:ext cx="5039927" cy="4665169"/>
            <a:chOff x="0" y="0"/>
            <a:chExt cx="1327388" cy="12286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27388" cy="1228687"/>
            </a:xfrm>
            <a:custGeom>
              <a:avLst/>
              <a:gdLst/>
              <a:ahLst/>
              <a:cxnLst/>
              <a:rect l="l" t="t" r="r" b="b"/>
              <a:pathLst>
                <a:path w="1327388" h="1228687">
                  <a:moveTo>
                    <a:pt x="26114" y="0"/>
                  </a:moveTo>
                  <a:lnTo>
                    <a:pt x="1301274" y="0"/>
                  </a:lnTo>
                  <a:cubicBezTo>
                    <a:pt x="1315697" y="0"/>
                    <a:pt x="1327388" y="11692"/>
                    <a:pt x="1327388" y="26114"/>
                  </a:cubicBezTo>
                  <a:lnTo>
                    <a:pt x="1327388" y="1202573"/>
                  </a:lnTo>
                  <a:cubicBezTo>
                    <a:pt x="1327388" y="1216995"/>
                    <a:pt x="1315697" y="1228687"/>
                    <a:pt x="1301274" y="1228687"/>
                  </a:cubicBezTo>
                  <a:lnTo>
                    <a:pt x="26114" y="1228687"/>
                  </a:lnTo>
                  <a:cubicBezTo>
                    <a:pt x="11692" y="1228687"/>
                    <a:pt x="0" y="1216995"/>
                    <a:pt x="0" y="1202573"/>
                  </a:cubicBezTo>
                  <a:lnTo>
                    <a:pt x="0" y="26114"/>
                  </a:lnTo>
                  <a:cubicBezTo>
                    <a:pt x="0" y="11692"/>
                    <a:pt x="11692" y="0"/>
                    <a:pt x="26114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327388" cy="1266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923238" y="4465234"/>
            <a:ext cx="2881151" cy="4665169"/>
            <a:chOff x="0" y="0"/>
            <a:chExt cx="758822" cy="122868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58822" cy="1228687"/>
            </a:xfrm>
            <a:custGeom>
              <a:avLst/>
              <a:gdLst/>
              <a:ahLst/>
              <a:cxnLst/>
              <a:rect l="l" t="t" r="r" b="b"/>
              <a:pathLst>
                <a:path w="758822" h="1228687">
                  <a:moveTo>
                    <a:pt x="45681" y="0"/>
                  </a:moveTo>
                  <a:lnTo>
                    <a:pt x="713141" y="0"/>
                  </a:lnTo>
                  <a:cubicBezTo>
                    <a:pt x="725256" y="0"/>
                    <a:pt x="736875" y="4813"/>
                    <a:pt x="745442" y="13380"/>
                  </a:cubicBezTo>
                  <a:cubicBezTo>
                    <a:pt x="754009" y="21946"/>
                    <a:pt x="758822" y="33565"/>
                    <a:pt x="758822" y="45681"/>
                  </a:cubicBezTo>
                  <a:lnTo>
                    <a:pt x="758822" y="1183006"/>
                  </a:lnTo>
                  <a:cubicBezTo>
                    <a:pt x="758822" y="1208235"/>
                    <a:pt x="738370" y="1228687"/>
                    <a:pt x="713141" y="1228687"/>
                  </a:cubicBezTo>
                  <a:lnTo>
                    <a:pt x="45681" y="1228687"/>
                  </a:lnTo>
                  <a:cubicBezTo>
                    <a:pt x="20452" y="1228687"/>
                    <a:pt x="0" y="1208235"/>
                    <a:pt x="0" y="1183006"/>
                  </a:cubicBezTo>
                  <a:lnTo>
                    <a:pt x="0" y="45681"/>
                  </a:lnTo>
                  <a:cubicBezTo>
                    <a:pt x="0" y="20452"/>
                    <a:pt x="20452" y="0"/>
                    <a:pt x="45681" y="0"/>
                  </a:cubicBezTo>
                  <a:close/>
                </a:path>
              </a:pathLst>
            </a:custGeom>
            <a:solidFill>
              <a:srgbClr val="5171FF">
                <a:alpha val="19608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758822" cy="1266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871369" y="3044135"/>
            <a:ext cx="2010416" cy="91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조작 방법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80572" y="4313408"/>
            <a:ext cx="2792010" cy="464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플레이어 1 (기본)</a:t>
            </a:r>
          </a:p>
          <a:p>
            <a:pPr algn="ctr">
              <a:lnSpc>
                <a:spcPts val="456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Enter: 한 칸 오르기</a:t>
            </a:r>
          </a:p>
          <a:p>
            <a:pPr algn="ctr">
              <a:lnSpc>
                <a:spcPts val="456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Space Bar: 방향 전환+1칸</a:t>
            </a:r>
          </a:p>
          <a:p>
            <a:pPr algn="ctr">
              <a:lnSpc>
                <a:spcPts val="2280"/>
              </a:lnSpc>
            </a:pPr>
            <a:endParaRPr lang="en-US" sz="20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5016"/>
              </a:lnSpc>
            </a:pPr>
            <a:r>
              <a:rPr lang="en-US" sz="22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플레이어 2</a:t>
            </a:r>
          </a:p>
          <a:p>
            <a:pPr algn="ctr">
              <a:lnSpc>
                <a:spcPts val="456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Shift: 한 칸 오르기</a:t>
            </a:r>
          </a:p>
          <a:p>
            <a:pPr algn="ctr">
              <a:lnSpc>
                <a:spcPts val="4560"/>
              </a:lnSpc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Ctrl: 방향 전환+1칸</a:t>
            </a:r>
          </a:p>
          <a:p>
            <a:pPr algn="ctr">
              <a:lnSpc>
                <a:spcPts val="2280"/>
              </a:lnSpc>
            </a:pPr>
            <a:endParaRPr lang="en-US" sz="20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788"/>
              </a:lnSpc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ESC - 설정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78566" y="3065447"/>
            <a:ext cx="1370336" cy="91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시스템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669367" y="3044135"/>
            <a:ext cx="1416392" cy="91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UI 구성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38648" y="4829196"/>
            <a:ext cx="2850331" cy="372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(싱글플레이)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화면 중앙: 캐릭터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중앙 상단: 타이머 , 점수</a:t>
            </a:r>
          </a:p>
          <a:p>
            <a:pPr algn="ctr">
              <a:lnSpc>
                <a:spcPts val="2280"/>
              </a:lnSpc>
            </a:pPr>
            <a:endParaRPr lang="en-US" sz="16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788"/>
              </a:lnSpc>
            </a:pPr>
            <a:r>
              <a:rPr lang="en-US" sz="21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(멀티플레이)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화면을 좌측, 우측 분할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화면 중앙: 캐릭터</a:t>
            </a:r>
          </a:p>
          <a:p>
            <a:pPr algn="ctr">
              <a:lnSpc>
                <a:spcPts val="3648"/>
              </a:lnSpc>
            </a:pPr>
            <a:r>
              <a:rPr lang="en-US" sz="16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각 화면 중앙 상단: 타이머 , 점수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192873" y="3085352"/>
            <a:ext cx="2010416" cy="91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게임 모드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984352" y="4670507"/>
            <a:ext cx="1815868" cy="171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1인 모드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싱글 플레이로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최고기록에 도전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01780" y="4670507"/>
            <a:ext cx="2000655" cy="171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2인 모드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2인 멀티플레이로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상대방과 대결</a:t>
            </a:r>
          </a:p>
        </p:txBody>
      </p:sp>
      <p:sp>
        <p:nvSpPr>
          <p:cNvPr id="44" name="AutoShape 44"/>
          <p:cNvSpPr/>
          <p:nvPr/>
        </p:nvSpPr>
        <p:spPr>
          <a:xfrm>
            <a:off x="5287095" y="5431933"/>
            <a:ext cx="12287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7787745" y="5401757"/>
            <a:ext cx="12287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4834176" y="6514726"/>
            <a:ext cx="2116219" cy="222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데드라인 모드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쫓아오는 F학점을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피해 도망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(추격전)</a:t>
            </a:r>
          </a:p>
        </p:txBody>
      </p:sp>
      <p:sp>
        <p:nvSpPr>
          <p:cNvPr id="47" name="AutoShape 47"/>
          <p:cNvSpPr/>
          <p:nvPr/>
        </p:nvSpPr>
        <p:spPr>
          <a:xfrm>
            <a:off x="4889518" y="7234165"/>
            <a:ext cx="200553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7198081" y="6514726"/>
            <a:ext cx="2408054" cy="215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수면제 강의 모드</a:t>
            </a:r>
          </a:p>
          <a:p>
            <a:pPr algn="ctr">
              <a:lnSpc>
                <a:spcPts val="3876"/>
              </a:lnSpc>
            </a:pPr>
            <a:r>
              <a:rPr lang="en-US" sz="1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교수님이 안보실 때: 졸기 </a:t>
            </a:r>
          </a:p>
          <a:p>
            <a:pPr algn="ctr">
              <a:lnSpc>
                <a:spcPts val="3876"/>
              </a:lnSpc>
            </a:pPr>
            <a:r>
              <a:rPr lang="en-US" sz="1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뒤돌아 보실 때: 공부하기</a:t>
            </a:r>
          </a:p>
          <a:p>
            <a:pPr algn="ctr">
              <a:lnSpc>
                <a:spcPts val="3876"/>
              </a:lnSpc>
            </a:pPr>
            <a:r>
              <a:rPr lang="en-US" sz="1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(무궁화 꽃이 피었습니다)</a:t>
            </a:r>
          </a:p>
        </p:txBody>
      </p:sp>
      <p:sp>
        <p:nvSpPr>
          <p:cNvPr id="49" name="AutoShape 49"/>
          <p:cNvSpPr/>
          <p:nvPr/>
        </p:nvSpPr>
        <p:spPr>
          <a:xfrm>
            <a:off x="7262746" y="7234165"/>
            <a:ext cx="23433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50"/>
          <p:cNvSpPr txBox="1"/>
          <p:nvPr/>
        </p:nvSpPr>
        <p:spPr>
          <a:xfrm>
            <a:off x="10163699" y="5002308"/>
            <a:ext cx="2792010" cy="382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플레이어가 과제를 하며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올라가 점수를 획득.</a:t>
            </a:r>
          </a:p>
          <a:p>
            <a:pPr algn="ctr">
              <a:lnSpc>
                <a:spcPts val="2280"/>
              </a:lnSpc>
            </a:pPr>
            <a:endParaRPr lang="en-US" sz="18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 칸 오르기 키와 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방향 전환 키로 움직이며</a:t>
            </a:r>
          </a:p>
          <a:p>
            <a:pPr algn="ctr">
              <a:lnSpc>
                <a:spcPts val="4104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과제가 없는 다른 곳으로 이동할 경우 게임 종료.</a:t>
            </a:r>
          </a:p>
          <a:p>
            <a:pPr algn="ctr">
              <a:lnSpc>
                <a:spcPts val="4104"/>
              </a:lnSpc>
            </a:pPr>
            <a:endParaRPr lang="en-US" sz="1800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사용자 지정</PresentationFormat>
  <Paragraphs>141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각진펜</vt:lpstr>
      <vt:lpstr>윤고딕 Bold</vt:lpstr>
      <vt:lpstr>각진펜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프로젝트 1차 발표</dc:title>
  <cp:lastModifiedBy>HW J</cp:lastModifiedBy>
  <cp:revision>1</cp:revision>
  <dcterms:created xsi:type="dcterms:W3CDTF">2006-08-16T00:00:00Z</dcterms:created>
  <dcterms:modified xsi:type="dcterms:W3CDTF">2025-09-29T14:13:30Z</dcterms:modified>
  <dc:identifier>DAG0WlxDl9Q</dc:identifier>
</cp:coreProperties>
</file>